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3" r:id="rId8"/>
    <p:sldId id="261" r:id="rId9"/>
    <p:sldId id="264" r:id="rId10"/>
    <p:sldId id="265" r:id="rId11"/>
    <p:sldId id="268" r:id="rId12"/>
    <p:sldId id="269" r:id="rId13"/>
    <p:sldId id="271" r:id="rId14"/>
    <p:sldId id="272" r:id="rId15"/>
    <p:sldId id="273" r:id="rId16"/>
    <p:sldId id="27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66" autoAdjust="0"/>
  </p:normalViewPr>
  <p:slideViewPr>
    <p:cSldViewPr>
      <p:cViewPr>
        <p:scale>
          <a:sx n="75" d="100"/>
          <a:sy n="75" d="100"/>
        </p:scale>
        <p:origin x="-2664" y="-8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DB08ED0-6562-45B9-8964-34B0F2D08116}" type="datetimeFigureOut">
              <a:rPr lang="ru-RU" smtClean="0"/>
              <a:pPr/>
              <a:t>25.08.2016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4B90A-500F-447E-9058-5E2046E37C8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B08ED0-6562-45B9-8964-34B0F2D08116}" type="datetimeFigureOut">
              <a:rPr lang="ru-RU" smtClean="0"/>
              <a:pPr/>
              <a:t>25.08.2016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4B90A-500F-447E-9058-5E2046E37C8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B08ED0-6562-45B9-8964-34B0F2D08116}" type="datetimeFigureOut">
              <a:rPr lang="ru-RU" smtClean="0"/>
              <a:pPr/>
              <a:t>25.08.2016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4B90A-500F-447E-9058-5E2046E37C8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B08ED0-6562-45B9-8964-34B0F2D08116}" type="datetimeFigureOut">
              <a:rPr lang="ru-RU" smtClean="0"/>
              <a:pPr/>
              <a:t>25.08.2016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4B90A-500F-447E-9058-5E2046E37C8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DB08ED0-6562-45B9-8964-34B0F2D08116}" type="datetimeFigureOut">
              <a:rPr lang="ru-RU" smtClean="0"/>
              <a:pPr/>
              <a:t>25.08.2016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4B90A-500F-447E-9058-5E2046E37C8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DB08ED0-6562-45B9-8964-34B0F2D08116}" type="datetimeFigureOut">
              <a:rPr lang="ru-RU" smtClean="0"/>
              <a:pPr/>
              <a:t>25.08.2016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A4B90A-500F-447E-9058-5E2046E37C8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DB08ED0-6562-45B9-8964-34B0F2D08116}" type="datetimeFigureOut">
              <a:rPr lang="ru-RU" smtClean="0"/>
              <a:pPr/>
              <a:t>25.08.2016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DA4B90A-500F-447E-9058-5E2046E37C8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DB08ED0-6562-45B9-8964-34B0F2D08116}" type="datetimeFigureOut">
              <a:rPr lang="ru-RU" smtClean="0"/>
              <a:pPr/>
              <a:t>25.08.2016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DA4B90A-500F-447E-9058-5E2046E37C8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B08ED0-6562-45B9-8964-34B0F2D08116}" type="datetimeFigureOut">
              <a:rPr lang="ru-RU" smtClean="0"/>
              <a:pPr/>
              <a:t>25.08.2016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DA4B90A-500F-447E-9058-5E2046E37C8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DB08ED0-6562-45B9-8964-34B0F2D08116}" type="datetimeFigureOut">
              <a:rPr lang="ru-RU" smtClean="0"/>
              <a:pPr/>
              <a:t>25.08.2016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A4B90A-500F-447E-9058-5E2046E37C8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DB08ED0-6562-45B9-8964-34B0F2D08116}" type="datetimeFigureOut">
              <a:rPr lang="ru-RU" smtClean="0"/>
              <a:pPr/>
              <a:t>25.08.2016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A4B90A-500F-447E-9058-5E2046E37C8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08ED0-6562-45B9-8964-34B0F2D08116}" type="datetimeFigureOut">
              <a:rPr lang="ru-RU" smtClean="0"/>
              <a:pPr/>
              <a:t>25.08.2016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4B90A-500F-447E-9058-5E2046E37C8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consultantplus://offline/ref=DE8C3C172ED9FBA9DEBF7140B129A5F7310EA91215BECABEB6146918365852ECF99C53173BCB19FB1EO2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79512" y="404664"/>
            <a:ext cx="8784976" cy="60486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2" name="Заголовок 1"/>
          <p:cNvSpPr>
            <a:spLocks noGrp="1"/>
          </p:cNvSpPr>
          <p:nvPr>
            <p:ph type="ctrTitle"/>
          </p:nvPr>
        </p:nvSpPr>
        <p:spPr>
          <a:xfrm>
            <a:off x="755576" y="548680"/>
            <a:ext cx="7772400" cy="1470025"/>
          </a:xfrm>
        </p:spPr>
        <p:txBody>
          <a:bodyPr/>
          <a:lstStyle/>
          <a:p>
            <a:r>
              <a:rPr lang="ru-RU" b="1" dirty="0" smtClean="0"/>
              <a:t>Противодействие коррупции</a:t>
            </a:r>
            <a:endParaRPr lang="ru-RU" dirty="0"/>
          </a:p>
        </p:txBody>
      </p:sp>
      <p:sp>
        <p:nvSpPr>
          <p:cNvPr id="3" name="Подзаголовок 2"/>
          <p:cNvSpPr>
            <a:spLocks noGrp="1"/>
          </p:cNvSpPr>
          <p:nvPr>
            <p:ph type="subTitle" idx="1"/>
          </p:nvPr>
        </p:nvSpPr>
        <p:spPr>
          <a:xfrm>
            <a:off x="1331640" y="5949280"/>
            <a:ext cx="6400800" cy="481608"/>
          </a:xfrm>
        </p:spPr>
        <p:txBody>
          <a:bodyPr>
            <a:normAutofit/>
          </a:bodyPr>
          <a:lstStyle/>
          <a:p>
            <a:r>
              <a:rPr lang="ru-RU" sz="2200" b="1" dirty="0" smtClean="0">
                <a:solidFill>
                  <a:schemeClr val="tx1"/>
                </a:solidFill>
              </a:rPr>
              <a:t>Чебоксары, 2016</a:t>
            </a:r>
          </a:p>
        </p:txBody>
      </p:sp>
      <p:pic>
        <p:nvPicPr>
          <p:cNvPr id="11266" name="Picture 2" descr="http://nlmrb.ru/assets/images/korrupt2.jpg"/>
          <p:cNvPicPr>
            <a:picLocks noChangeAspect="1" noChangeArrowheads="1"/>
          </p:cNvPicPr>
          <p:nvPr/>
        </p:nvPicPr>
        <p:blipFill>
          <a:blip r:embed="rId2" cstate="print"/>
          <a:srcRect/>
          <a:stretch>
            <a:fillRect/>
          </a:stretch>
        </p:blipFill>
        <p:spPr bwMode="auto">
          <a:xfrm>
            <a:off x="2339752" y="2204864"/>
            <a:ext cx="4017665" cy="279062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2103" t="20391" r="13479" b="10212"/>
          <a:stretch>
            <a:fillRect/>
          </a:stretch>
        </p:blipFill>
        <p:spPr bwMode="auto">
          <a:xfrm>
            <a:off x="-48638" y="0"/>
            <a:ext cx="9192638" cy="6858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vamto.net/there-is-no-corruption/%D0%9E%D1%82%D0%B2%D0%B5%D1%82%D1%81%D1%82%D0%B2%D0%B5%D0%BD%D0%BD%D0%BE%D1%81%D1%82%D1%8C/%D0%9E%D0%A2%D0%92%D0%95%D0%A2%D0%A1%D0%A2%D0%92%D0%95%D0%9D%D0%9D%D0%9E%D0%A1%D0%A2%D0%AC.jpg"/>
          <p:cNvPicPr>
            <a:picLocks noChangeAspect="1" noChangeArrowheads="1"/>
          </p:cNvPicPr>
          <p:nvPr/>
        </p:nvPicPr>
        <p:blipFill>
          <a:blip r:embed="rId2" cstate="print"/>
          <a:srcRect/>
          <a:stretch>
            <a:fillRect/>
          </a:stretch>
        </p:blipFill>
        <p:spPr bwMode="auto">
          <a:xfrm>
            <a:off x="0" y="0"/>
            <a:ext cx="9124536"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323528" y="188640"/>
            <a:ext cx="8568952" cy="64087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4" name="Прямоугольник 3"/>
          <p:cNvSpPr/>
          <p:nvPr/>
        </p:nvSpPr>
        <p:spPr>
          <a:xfrm>
            <a:off x="827584" y="1988840"/>
            <a:ext cx="7488832" cy="1323439"/>
          </a:xfrm>
          <a:prstGeom prst="rect">
            <a:avLst/>
          </a:prstGeom>
        </p:spPr>
        <p:txBody>
          <a:bodyPr wrap="square">
            <a:spAutoFit/>
          </a:bodyPr>
          <a:lstStyle/>
          <a:p>
            <a:pPr algn="just"/>
            <a:r>
              <a:rPr lang="ru-RU" sz="2000" dirty="0" smtClean="0"/>
              <a:t>За первое полугодие 2016 года МВД по Чувашской Республике выявлено 634 преступления экономической направленности. Органами внутренних дел выявлено 44 налоговых преступления. </a:t>
            </a:r>
          </a:p>
          <a:p>
            <a:pPr algn="just"/>
            <a:r>
              <a:rPr lang="ru-RU" sz="2000" b="1" dirty="0" smtClean="0"/>
              <a:t>Выявлено 220 преступлений коррупционной направленности.</a:t>
            </a:r>
            <a:endParaRPr lang="ru-RU" sz="2000" b="1" dirty="0"/>
          </a:p>
        </p:txBody>
      </p:sp>
      <p:pic>
        <p:nvPicPr>
          <p:cNvPr id="25602" name="Picture 2" descr="https://upload.wikimedia.org/wikipedia/commons/thumb/d/d7/Flag_of_Chuvashia.svg/250px-Flag_of_Chuvashia.svg.png"/>
          <p:cNvPicPr>
            <a:picLocks noChangeAspect="1" noChangeArrowheads="1"/>
          </p:cNvPicPr>
          <p:nvPr/>
        </p:nvPicPr>
        <p:blipFill>
          <a:blip r:embed="rId2" cstate="print"/>
          <a:srcRect/>
          <a:stretch>
            <a:fillRect/>
          </a:stretch>
        </p:blipFill>
        <p:spPr bwMode="auto">
          <a:xfrm>
            <a:off x="899592" y="476672"/>
            <a:ext cx="2192551" cy="1368152"/>
          </a:xfrm>
          <a:prstGeom prst="rect">
            <a:avLst/>
          </a:prstGeom>
          <a:noFill/>
        </p:spPr>
      </p:pic>
      <p:pic>
        <p:nvPicPr>
          <p:cNvPr id="8" name="Picture 2" descr="http://copypast.ru/foto9/2080/vzyatka.jpg"/>
          <p:cNvPicPr>
            <a:picLocks noChangeAspect="1" noChangeArrowheads="1"/>
          </p:cNvPicPr>
          <p:nvPr/>
        </p:nvPicPr>
        <p:blipFill>
          <a:blip r:embed="rId3" cstate="print"/>
          <a:srcRect/>
          <a:stretch>
            <a:fillRect/>
          </a:stretch>
        </p:blipFill>
        <p:spPr bwMode="auto">
          <a:xfrm>
            <a:off x="2195736" y="3356991"/>
            <a:ext cx="4824536" cy="310378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2132856"/>
            <a:ext cx="8208912" cy="40934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fontAlgn="t"/>
            <a:r>
              <a:rPr lang="ru-RU" sz="2000" dirty="0" smtClean="0"/>
              <a:t>Сегодня Федеральный Закон «</a:t>
            </a:r>
            <a:r>
              <a:rPr lang="ru-RU" sz="2000" b="1" dirty="0" smtClean="0"/>
              <a:t>О государственной гражданской службе РФ</a:t>
            </a:r>
            <a:r>
              <a:rPr lang="ru-RU" sz="2000" dirty="0" smtClean="0"/>
              <a:t>» достаточно жестко решает вопрос с подарками чиновникам. Так, государственному служащему запрещается «получать в связи с исполнением должностных обязанностей от физических и юридических лиц вознаграждения (подарки, денежное вознаграждение, ссуды, услуги, оплату развлечений, отдыха, транспортных расходов и иные вознаграждения)».</a:t>
            </a:r>
          </a:p>
          <a:p>
            <a:pPr algn="just" fontAlgn="t"/>
            <a:r>
              <a:rPr lang="ru-RU" sz="2000" dirty="0" smtClean="0"/>
              <a:t>В тоже время </a:t>
            </a:r>
            <a:r>
              <a:rPr lang="ru-RU" sz="2000" b="1" dirty="0" smtClean="0"/>
              <a:t>Гражданский кодекс</a:t>
            </a:r>
            <a:r>
              <a:rPr lang="ru-RU" sz="2000" dirty="0" smtClean="0"/>
              <a:t> делает исключение – для обычных подарков, стоимость которых не превышает </a:t>
            </a:r>
            <a:r>
              <a:rPr lang="ru-RU" sz="2000" b="1" dirty="0" smtClean="0"/>
              <a:t>трех тысяч рублей</a:t>
            </a:r>
            <a:r>
              <a:rPr lang="ru-RU" sz="2000" dirty="0" smtClean="0"/>
              <a:t>.  Кодекс хоть и очерчивает верхний предел «обычного подарка», не влекущего никакой ответственности дарителя и служащего, но не оговаривает каких-либо иных условий правомерности такого поступка – кроме размера самого подарка.</a:t>
            </a:r>
            <a:endParaRPr lang="ru-RU" sz="2000" dirty="0"/>
          </a:p>
        </p:txBody>
      </p:sp>
      <p:sp>
        <p:nvSpPr>
          <p:cNvPr id="5" name="Прямоугольник 4"/>
          <p:cNvSpPr/>
          <p:nvPr/>
        </p:nvSpPr>
        <p:spPr>
          <a:xfrm>
            <a:off x="467544" y="620689"/>
            <a:ext cx="8208912" cy="120032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ru-RU" sz="2400" dirty="0" smtClean="0"/>
              <a:t>«Преступление совершает не только тот, кто берет взятку, но и тот, кто дает»</a:t>
            </a:r>
          </a:p>
          <a:p>
            <a:pPr algn="r"/>
            <a:r>
              <a:rPr lang="ru-RU" sz="2400" b="1" i="1" dirty="0" smtClean="0"/>
              <a:t>Медведев Д.А.</a:t>
            </a:r>
            <a:endParaRPr lang="ru-RU" sz="2400" b="1"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2276872"/>
            <a:ext cx="8064896" cy="415498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ru-RU" sz="2400" dirty="0" smtClean="0"/>
              <a:t>При разграничении подарка и взятки следует учитывать, что подарок (</a:t>
            </a:r>
            <a:r>
              <a:rPr lang="ru-RU" sz="2400" dirty="0" smtClean="0">
                <a:hlinkClick r:id="rId2"/>
              </a:rPr>
              <a:t>ст. 572</a:t>
            </a:r>
            <a:r>
              <a:rPr lang="ru-RU" sz="2400" dirty="0" smtClean="0"/>
              <a:t>ГК РФ) не предполагает встречного обязательства, то есть, лицо получает его не за действия (бездействие), которое оно может осуществить, а как знак уважения и внимания. Соответственно, и вручающий подарок не рассчитывает на какие-либо ответные действия (бездействие) в его интересах со стороны должностного лица в связи с его служебным положением.     </a:t>
            </a:r>
          </a:p>
          <a:p>
            <a:pPr algn="just"/>
            <a:endParaRPr lang="ru-RU" sz="2400" dirty="0" smtClean="0"/>
          </a:p>
          <a:p>
            <a:pPr algn="just"/>
            <a:r>
              <a:rPr lang="ru-RU" sz="2400" dirty="0" smtClean="0"/>
              <a:t>Главным признаком, отличающим дарение  от взятки, выступает </a:t>
            </a:r>
            <a:r>
              <a:rPr lang="ru-RU" sz="2400" b="1" dirty="0" smtClean="0">
                <a:solidFill>
                  <a:srgbClr val="FF0000"/>
                </a:solidFill>
              </a:rPr>
              <a:t>безвозмездность.</a:t>
            </a:r>
            <a:endParaRPr lang="ru-RU" sz="2400" b="1" dirty="0">
              <a:solidFill>
                <a:srgbClr val="FF0000"/>
              </a:solidFill>
            </a:endParaRPr>
          </a:p>
        </p:txBody>
      </p:sp>
      <p:sp>
        <p:nvSpPr>
          <p:cNvPr id="6" name="Прямоугольник 5"/>
          <p:cNvSpPr/>
          <p:nvPr/>
        </p:nvSpPr>
        <p:spPr>
          <a:xfrm>
            <a:off x="539552" y="764704"/>
            <a:ext cx="8064896"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sz="2000" b="1" dirty="0" smtClean="0"/>
              <a:t>Уголовным законом не указан минимальный порог взятки (взяткой может оказаться и 100, и 200 рублей), главное – это встречное требование выполнить какие-либо действия в пользу взяткодателя.</a:t>
            </a:r>
            <a:endParaRPr lang="ru-RU" sz="2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251520" y="692696"/>
            <a:ext cx="8712968" cy="504056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611560" y="1700808"/>
            <a:ext cx="7848872" cy="3046988"/>
          </a:xfrm>
          <a:prstGeom prst="rect">
            <a:avLst/>
          </a:prstGeom>
        </p:spPr>
        <p:txBody>
          <a:bodyPr wrap="square">
            <a:spAutoFit/>
          </a:bodyPr>
          <a:lstStyle/>
          <a:p>
            <a:pPr algn="just"/>
            <a:r>
              <a:rPr lang="ru-RU" sz="2400" dirty="0" smtClean="0"/>
              <a:t>Действующим законодательством урегулировано, что дарение не допускается лицам, замещающим государственные должности Российской Федерации, государственные должности субъектов Российской Федерации, муниципальным служащим, муниципальные должности, служащим Банка России, государственным служащим, за исключением обычных подарков, стоимость которых не превышает </a:t>
            </a:r>
            <a:r>
              <a:rPr lang="ru-RU" sz="2400" b="1" dirty="0" smtClean="0"/>
              <a:t>трех тысяч рублей.</a:t>
            </a:r>
            <a:endParaRPr lang="ru-RU"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73230" y="2502363"/>
            <a:ext cx="703590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Спасибо за внимание!</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ym typeface="Arial Bold" charset="0"/>
              </a:rPr>
              <a:t>Понятие коррупции</a:t>
            </a:r>
            <a:endParaRPr lang="ru-RU" dirty="0"/>
          </a:p>
        </p:txBody>
      </p:sp>
      <p:sp>
        <p:nvSpPr>
          <p:cNvPr id="4" name="Скругленный прямоугольник 3"/>
          <p:cNvSpPr/>
          <p:nvPr/>
        </p:nvSpPr>
        <p:spPr>
          <a:xfrm>
            <a:off x="611560" y="1268760"/>
            <a:ext cx="7886700" cy="1152128"/>
          </a:xfrm>
          <a:prstGeom prst="roundRect">
            <a:avLst>
              <a:gd name="adj" fmla="val 21351"/>
            </a:avLst>
          </a:prstGeom>
          <a:pattFill prst="pct50">
            <a:fgClr>
              <a:schemeClr val="bg1">
                <a:lumMod val="85000"/>
              </a:schemeClr>
            </a:fgClr>
            <a:bgClr>
              <a:schemeClr val="bg1"/>
            </a:bgClr>
          </a:patt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ct val="20000"/>
              </a:spcBef>
              <a:buFont typeface="Arial" pitchFamily="34" charset="0"/>
              <a:buNone/>
              <a:defRPr/>
            </a:pPr>
            <a:endParaRPr lang="ru-RU" dirty="0">
              <a:solidFill>
                <a:schemeClr val="tx1"/>
              </a:solidFill>
              <a:effectLst>
                <a:outerShdw blurRad="38100" dist="38100" dir="2700000" algn="tl">
                  <a:srgbClr val="C0C0C0"/>
                </a:outerShdw>
              </a:effectLst>
              <a:latin typeface="Arial" pitchFamily="34" charset="0"/>
              <a:cs typeface="Arial" pitchFamily="34" charset="0"/>
            </a:endParaRPr>
          </a:p>
          <a:p>
            <a:pPr algn="just">
              <a:defRPr/>
            </a:pPr>
            <a:r>
              <a:rPr lang="ru-RU" sz="2000" b="1" dirty="0">
                <a:solidFill>
                  <a:schemeClr val="tx1"/>
                </a:solidFill>
                <a:effectLst>
                  <a:outerShdw blurRad="38100" dist="38100" dir="2700000" algn="tl">
                    <a:srgbClr val="C0C0C0"/>
                  </a:outerShdw>
                </a:effectLst>
                <a:latin typeface="Arial" pitchFamily="34" charset="0"/>
                <a:cs typeface="Arial" pitchFamily="34" charset="0"/>
              </a:rPr>
              <a:t>Коррупция</a:t>
            </a:r>
            <a:r>
              <a:rPr lang="ru-RU" sz="2000" dirty="0">
                <a:solidFill>
                  <a:schemeClr val="tx1"/>
                </a:solidFill>
                <a:effectLst>
                  <a:outerShdw blurRad="38100" dist="38100" dir="2700000" algn="tl">
                    <a:srgbClr val="C0C0C0"/>
                  </a:outerShdw>
                </a:effectLst>
                <a:latin typeface="Arial" pitchFamily="34" charset="0"/>
                <a:cs typeface="Arial" pitchFamily="34" charset="0"/>
              </a:rPr>
              <a:t> - злоупотребление государственной властью для получения выгоды в личных целях</a:t>
            </a:r>
            <a:r>
              <a:rPr lang="ru-RU" sz="2000" dirty="0">
                <a:solidFill>
                  <a:schemeClr val="tx1"/>
                </a:solidFill>
                <a:latin typeface="Arial" pitchFamily="34" charset="0"/>
                <a:cs typeface="Arial" pitchFamily="34" charset="0"/>
              </a:rPr>
              <a:t>.</a:t>
            </a:r>
            <a:endParaRPr lang="ru-RU" sz="2000" dirty="0">
              <a:solidFill>
                <a:schemeClr val="tx1"/>
              </a:solidFill>
              <a:effectLst>
                <a:outerShdw blurRad="38100" dist="38100" dir="2700000" algn="tl">
                  <a:srgbClr val="C0C0C0"/>
                </a:outerShdw>
              </a:effectLst>
              <a:latin typeface="Arial" pitchFamily="34" charset="0"/>
              <a:cs typeface="Arial" pitchFamily="34" charset="0"/>
            </a:endParaRPr>
          </a:p>
          <a:p>
            <a:pPr algn="r">
              <a:defRPr/>
            </a:pPr>
            <a:r>
              <a:rPr lang="ru-RU" sz="1400" i="1" dirty="0" smtClean="0">
                <a:solidFill>
                  <a:schemeClr val="tx1"/>
                </a:solidFill>
                <a:effectLst>
                  <a:outerShdw blurRad="38100" dist="38100" dir="2700000" algn="tl">
                    <a:srgbClr val="C0C0C0"/>
                  </a:outerShdw>
                </a:effectLst>
                <a:latin typeface="Arial" pitchFamily="34" charset="0"/>
                <a:cs typeface="Arial" pitchFamily="34" charset="0"/>
              </a:rPr>
              <a:t>(</a:t>
            </a:r>
            <a:r>
              <a:rPr lang="ru-RU" sz="1400" i="1" dirty="0">
                <a:solidFill>
                  <a:schemeClr val="tx1"/>
                </a:solidFill>
                <a:effectLst>
                  <a:outerShdw blurRad="38100" dist="38100" dir="2700000" algn="tl">
                    <a:srgbClr val="C0C0C0"/>
                  </a:outerShdw>
                </a:effectLst>
                <a:latin typeface="Arial" pitchFamily="34" charset="0"/>
                <a:cs typeface="Arial" pitchFamily="34" charset="0"/>
              </a:rPr>
              <a:t>Справочный документ ООН о международной борьбе с коррупцией</a:t>
            </a:r>
            <a:r>
              <a:rPr lang="ru-RU" sz="1400" i="1" dirty="0" smtClean="0">
                <a:solidFill>
                  <a:schemeClr val="tx1"/>
                </a:solidFill>
                <a:effectLst>
                  <a:outerShdw blurRad="38100" dist="38100" dir="2700000" algn="tl">
                    <a:srgbClr val="C0C0C0"/>
                  </a:outerShdw>
                </a:effectLst>
                <a:latin typeface="Arial" pitchFamily="34" charset="0"/>
                <a:cs typeface="Arial" pitchFamily="34" charset="0"/>
              </a:rPr>
              <a:t>)</a:t>
            </a:r>
            <a:endParaRPr lang="ru-RU" sz="1200" i="1" dirty="0">
              <a:solidFill>
                <a:srgbClr val="FFFFFF"/>
              </a:solidFill>
              <a:cs typeface="Arial" pitchFamily="34" charset="0"/>
            </a:endParaRPr>
          </a:p>
        </p:txBody>
      </p:sp>
      <p:sp>
        <p:nvSpPr>
          <p:cNvPr id="6" name="Скругленный прямоугольник 5"/>
          <p:cNvSpPr/>
          <p:nvPr/>
        </p:nvSpPr>
        <p:spPr>
          <a:xfrm>
            <a:off x="611560" y="2780928"/>
            <a:ext cx="7886700" cy="3816424"/>
          </a:xfrm>
          <a:prstGeom prst="roundRect">
            <a:avLst>
              <a:gd name="adj" fmla="val 17771"/>
            </a:avLst>
          </a:prstGeom>
          <a:pattFill prst="pct50">
            <a:fgClr>
              <a:schemeClr val="bg1">
                <a:lumMod val="85000"/>
              </a:schemeClr>
            </a:fgClr>
            <a:bgClr>
              <a:schemeClr val="bg1"/>
            </a:bgClr>
          </a:patt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ct val="20000"/>
              </a:spcBef>
              <a:buFont typeface="Arial" pitchFamily="34" charset="0"/>
              <a:buNone/>
              <a:defRPr/>
            </a:pPr>
            <a:endParaRPr lang="ru-RU" dirty="0">
              <a:solidFill>
                <a:schemeClr val="tx1"/>
              </a:solidFill>
              <a:effectLst>
                <a:outerShdw blurRad="38100" dist="38100" dir="2700000" algn="tl">
                  <a:srgbClr val="C0C0C0"/>
                </a:outerShdw>
              </a:effectLst>
              <a:latin typeface="Arial" pitchFamily="34" charset="0"/>
              <a:cs typeface="Arial" pitchFamily="34" charset="0"/>
            </a:endParaRPr>
          </a:p>
          <a:p>
            <a:pPr algn="just"/>
            <a:r>
              <a:rPr lang="ru-RU" sz="2000" b="1" dirty="0">
                <a:solidFill>
                  <a:schemeClr val="tx1"/>
                </a:solidFill>
                <a:effectLst>
                  <a:outerShdw blurRad="38100" dist="38100" dir="2700000" algn="tl">
                    <a:srgbClr val="C0C0C0"/>
                  </a:outerShdw>
                </a:effectLst>
                <a:latin typeface="Arial" pitchFamily="34" charset="0"/>
                <a:cs typeface="Arial" pitchFamily="34" charset="0"/>
              </a:rPr>
              <a:t>Коррупция</a:t>
            </a:r>
            <a:r>
              <a:rPr lang="ru-RU" sz="2000" dirty="0">
                <a:solidFill>
                  <a:schemeClr val="tx1"/>
                </a:solidFill>
                <a:effectLst>
                  <a:outerShdw blurRad="38100" dist="38100" dir="2700000" algn="tl">
                    <a:srgbClr val="C0C0C0"/>
                  </a:outerShdw>
                </a:effectLst>
                <a:latin typeface="Arial" pitchFamily="34" charset="0"/>
                <a:cs typeface="Arial" pitchFamily="34" charset="0"/>
              </a:rPr>
              <a:t> </a:t>
            </a:r>
            <a:r>
              <a:rPr lang="ru-RU" sz="2000" dirty="0" smtClean="0">
                <a:solidFill>
                  <a:schemeClr val="tx1"/>
                </a:solidFill>
                <a:effectLst>
                  <a:outerShdw blurRad="38100" dist="38100" dir="2700000" algn="tl">
                    <a:srgbClr val="C0C0C0"/>
                  </a:outerShdw>
                </a:effectLst>
                <a:latin typeface="Arial" pitchFamily="34" charset="0"/>
                <a:cs typeface="Arial" pitchFamily="34" charset="0"/>
              </a:rPr>
              <a:t>–</a:t>
            </a:r>
            <a:r>
              <a:rPr lang="en-US" sz="2000" dirty="0" smtClean="0">
                <a:solidFill>
                  <a:schemeClr val="tx1"/>
                </a:solidFill>
                <a:effectLst>
                  <a:outerShdw blurRad="38100" dist="38100" dir="2700000" algn="tl">
                    <a:srgbClr val="C0C0C0"/>
                  </a:outerShdw>
                </a:effectLst>
              </a:rPr>
              <a:t> </a:t>
            </a:r>
            <a:r>
              <a:rPr lang="en-US" sz="2000" dirty="0" err="1" smtClean="0">
                <a:solidFill>
                  <a:schemeClr val="tx1"/>
                </a:solidFill>
                <a:effectLst>
                  <a:outerShdw blurRad="38100" dist="38100" dir="2700000" algn="tl">
                    <a:srgbClr val="C0C0C0"/>
                  </a:outerShdw>
                </a:effectLst>
              </a:rPr>
              <a:t>злоупотребление</a:t>
            </a:r>
            <a:r>
              <a:rPr lang="en-US" sz="2000" dirty="0" smtClean="0">
                <a:solidFill>
                  <a:schemeClr val="tx1"/>
                </a:solidFill>
                <a:effectLst>
                  <a:outerShdw blurRad="38100" dist="38100" dir="2700000" algn="tl">
                    <a:srgbClr val="C0C0C0"/>
                  </a:outerShdw>
                </a:effectLst>
              </a:rPr>
              <a:t> </a:t>
            </a:r>
            <a:r>
              <a:rPr lang="en-US" sz="2000" dirty="0" err="1" smtClean="0">
                <a:solidFill>
                  <a:schemeClr val="tx1"/>
                </a:solidFill>
                <a:effectLst>
                  <a:outerShdw blurRad="38100" dist="38100" dir="2700000" algn="tl">
                    <a:srgbClr val="C0C0C0"/>
                  </a:outerShdw>
                </a:effectLst>
              </a:rPr>
              <a:t>служебным</a:t>
            </a:r>
            <a:r>
              <a:rPr lang="en-US" sz="2000" dirty="0" smtClean="0">
                <a:solidFill>
                  <a:schemeClr val="tx1"/>
                </a:solidFill>
                <a:effectLst>
                  <a:outerShdw blurRad="38100" dist="38100" dir="2700000" algn="tl">
                    <a:srgbClr val="C0C0C0"/>
                  </a:outerShdw>
                </a:effectLst>
              </a:rPr>
              <a:t> </a:t>
            </a:r>
            <a:r>
              <a:rPr lang="en-US" sz="2000" dirty="0" err="1" smtClean="0">
                <a:solidFill>
                  <a:schemeClr val="tx1"/>
                </a:solidFill>
                <a:effectLst>
                  <a:outerShdw blurRad="38100" dist="38100" dir="2700000" algn="tl">
                    <a:srgbClr val="C0C0C0"/>
                  </a:outerShdw>
                </a:effectLst>
              </a:rPr>
              <a:t>положением</a:t>
            </a:r>
            <a:r>
              <a:rPr lang="en-US" sz="2000" dirty="0" smtClean="0">
                <a:solidFill>
                  <a:schemeClr val="tx1"/>
                </a:solidFill>
                <a:effectLst>
                  <a:outerShdw blurRad="38100" dist="38100" dir="2700000" algn="tl">
                    <a:srgbClr val="C0C0C0"/>
                  </a:outerShdw>
                </a:effectLst>
              </a:rPr>
              <a:t>, </a:t>
            </a:r>
            <a:r>
              <a:rPr lang="en-US" sz="2000" dirty="0" err="1" smtClean="0">
                <a:solidFill>
                  <a:schemeClr val="tx1"/>
                </a:solidFill>
                <a:effectLst>
                  <a:outerShdw blurRad="38100" dist="38100" dir="2700000" algn="tl">
                    <a:srgbClr val="C0C0C0"/>
                  </a:outerShdw>
                </a:effectLst>
              </a:rPr>
              <a:t>дача</a:t>
            </a:r>
            <a:r>
              <a:rPr lang="en-US" sz="2000" dirty="0" smtClean="0">
                <a:solidFill>
                  <a:schemeClr val="tx1"/>
                </a:solidFill>
                <a:effectLst>
                  <a:outerShdw blurRad="38100" dist="38100" dir="2700000" algn="tl">
                    <a:srgbClr val="C0C0C0"/>
                  </a:outerShdw>
                </a:effectLst>
              </a:rPr>
              <a:t> взятки, </a:t>
            </a:r>
            <a:r>
              <a:rPr lang="en-US" sz="2000" dirty="0" err="1" smtClean="0">
                <a:solidFill>
                  <a:schemeClr val="tx1"/>
                </a:solidFill>
                <a:effectLst>
                  <a:outerShdw blurRad="38100" dist="38100" dir="2700000" algn="tl">
                    <a:srgbClr val="C0C0C0"/>
                  </a:outerShdw>
                </a:effectLst>
              </a:rPr>
              <a:t>получение</a:t>
            </a:r>
            <a:r>
              <a:rPr lang="en-US" sz="2000" dirty="0" smtClean="0">
                <a:solidFill>
                  <a:schemeClr val="tx1"/>
                </a:solidFill>
                <a:effectLst>
                  <a:outerShdw blurRad="38100" dist="38100" dir="2700000" algn="tl">
                    <a:srgbClr val="C0C0C0"/>
                  </a:outerShdw>
                </a:effectLst>
              </a:rPr>
              <a:t> взятки, </a:t>
            </a:r>
            <a:r>
              <a:rPr lang="en-US" sz="2000" dirty="0" err="1" smtClean="0">
                <a:solidFill>
                  <a:schemeClr val="tx1"/>
                </a:solidFill>
                <a:effectLst>
                  <a:outerShdw blurRad="38100" dist="38100" dir="2700000" algn="tl">
                    <a:srgbClr val="C0C0C0"/>
                  </a:outerShdw>
                </a:effectLst>
              </a:rPr>
              <a:t>злоупотребление</a:t>
            </a:r>
            <a:r>
              <a:rPr lang="en-US" sz="2000" dirty="0" smtClean="0">
                <a:solidFill>
                  <a:schemeClr val="tx1"/>
                </a:solidFill>
                <a:effectLst>
                  <a:outerShdw blurRad="38100" dist="38100" dir="2700000" algn="tl">
                    <a:srgbClr val="C0C0C0"/>
                  </a:outerShdw>
                </a:effectLst>
              </a:rPr>
              <a:t> </a:t>
            </a:r>
            <a:r>
              <a:rPr lang="en-US" sz="2000" dirty="0" err="1" smtClean="0">
                <a:solidFill>
                  <a:schemeClr val="tx1"/>
                </a:solidFill>
                <a:effectLst>
                  <a:outerShdw blurRad="38100" dist="38100" dir="2700000" algn="tl">
                    <a:srgbClr val="C0C0C0"/>
                  </a:outerShdw>
                </a:effectLst>
              </a:rPr>
              <a:t>полномочиями</a:t>
            </a:r>
            <a:r>
              <a:rPr lang="en-US" sz="2000" dirty="0" smtClean="0">
                <a:solidFill>
                  <a:schemeClr val="tx1"/>
                </a:solidFill>
                <a:effectLst>
                  <a:outerShdw blurRad="38100" dist="38100" dir="2700000" algn="tl">
                    <a:srgbClr val="C0C0C0"/>
                  </a:outerShdw>
                </a:effectLst>
              </a:rPr>
              <a:t>, коммерческий</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подкуп</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либо</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иное</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незаконное</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использование</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физическим</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лицом</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своего</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должностного</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положения</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вопреки</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законным</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интересам</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общества</a:t>
            </a:r>
            <a:r>
              <a:rPr lang="en-US" sz="2000" dirty="0" smtClean="0">
                <a:solidFill>
                  <a:schemeClr val="tx1"/>
                </a:solidFill>
                <a:effectLst>
                  <a:outerShdw blurRad="38100" dist="38100" dir="2700000" algn="tl">
                    <a:srgbClr val="C0C0C0"/>
                  </a:outerShdw>
                </a:effectLst>
                <a:latin typeface="Arial Unicode MS" pitchFamily="34" charset="-128"/>
              </a:rPr>
              <a:t> и </a:t>
            </a:r>
            <a:r>
              <a:rPr lang="en-US" sz="2000" dirty="0" err="1" smtClean="0">
                <a:solidFill>
                  <a:schemeClr val="tx1"/>
                </a:solidFill>
                <a:effectLst>
                  <a:outerShdw blurRad="38100" dist="38100" dir="2700000" algn="tl">
                    <a:srgbClr val="C0C0C0"/>
                  </a:outerShdw>
                </a:effectLst>
                <a:latin typeface="Arial Unicode MS" pitchFamily="34" charset="-128"/>
              </a:rPr>
              <a:t>государства</a:t>
            </a:r>
            <a:r>
              <a:rPr lang="en-US" sz="2000" dirty="0" smtClean="0">
                <a:solidFill>
                  <a:schemeClr val="tx1"/>
                </a:solidFill>
                <a:effectLst>
                  <a:outerShdw blurRad="38100" dist="38100" dir="2700000" algn="tl">
                    <a:srgbClr val="C0C0C0"/>
                  </a:outerShdw>
                </a:effectLst>
                <a:latin typeface="Arial Unicode MS" pitchFamily="34" charset="-128"/>
              </a:rPr>
              <a:t> в </a:t>
            </a:r>
            <a:r>
              <a:rPr lang="en-US" sz="2000" dirty="0" err="1" smtClean="0">
                <a:solidFill>
                  <a:schemeClr val="tx1"/>
                </a:solidFill>
                <a:effectLst>
                  <a:outerShdw blurRad="38100" dist="38100" dir="2700000" algn="tl">
                    <a:srgbClr val="C0C0C0"/>
                  </a:outerShdw>
                </a:effectLst>
                <a:latin typeface="Arial Unicode MS" pitchFamily="34" charset="-128"/>
              </a:rPr>
              <a:t>целях</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получения</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выгоды</a:t>
            </a:r>
            <a:r>
              <a:rPr lang="en-US" sz="2000" dirty="0" smtClean="0">
                <a:solidFill>
                  <a:schemeClr val="tx1"/>
                </a:solidFill>
                <a:effectLst>
                  <a:outerShdw blurRad="38100" dist="38100" dir="2700000" algn="tl">
                    <a:srgbClr val="C0C0C0"/>
                  </a:outerShdw>
                </a:effectLst>
                <a:latin typeface="Arial Unicode MS" pitchFamily="34" charset="-128"/>
              </a:rPr>
              <a:t> в </a:t>
            </a:r>
            <a:r>
              <a:rPr lang="en-US" sz="2000" dirty="0" err="1" smtClean="0">
                <a:solidFill>
                  <a:schemeClr val="tx1"/>
                </a:solidFill>
                <a:effectLst>
                  <a:outerShdw blurRad="38100" dist="38100" dir="2700000" algn="tl">
                    <a:srgbClr val="C0C0C0"/>
                  </a:outerShdw>
                </a:effectLst>
                <a:latin typeface="Arial Unicode MS" pitchFamily="34" charset="-128"/>
              </a:rPr>
              <a:t>виде</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денег</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ценностей</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иного</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имущества</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или</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услуг</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имущественного</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характера</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иных</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имущественных</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прав</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для</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себя</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или</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для</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третьих</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лиц</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либо</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незаконное</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предоставление</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такой</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выгоды</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указанному</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лицу</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другими</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физическими</a:t>
            </a:r>
            <a:r>
              <a:rPr lang="en-US" sz="2000" dirty="0" smtClean="0">
                <a:solidFill>
                  <a:schemeClr val="tx1"/>
                </a:solidFill>
                <a:effectLst>
                  <a:outerShdw blurRad="38100" dist="38100" dir="2700000" algn="tl">
                    <a:srgbClr val="C0C0C0"/>
                  </a:outerShdw>
                </a:effectLst>
                <a:latin typeface="Arial Unicode MS" pitchFamily="34" charset="-128"/>
              </a:rPr>
              <a:t> </a:t>
            </a:r>
            <a:r>
              <a:rPr lang="en-US" sz="2000" dirty="0" err="1" smtClean="0">
                <a:solidFill>
                  <a:schemeClr val="tx1"/>
                </a:solidFill>
                <a:effectLst>
                  <a:outerShdw blurRad="38100" dist="38100" dir="2700000" algn="tl">
                    <a:srgbClr val="C0C0C0"/>
                  </a:outerShdw>
                </a:effectLst>
                <a:latin typeface="Arial Unicode MS" pitchFamily="34" charset="-128"/>
              </a:rPr>
              <a:t>лицами</a:t>
            </a:r>
            <a:r>
              <a:rPr lang="ru-RU" sz="2000" dirty="0" smtClean="0">
                <a:solidFill>
                  <a:schemeClr val="tx1"/>
                </a:solidFill>
                <a:effectLst>
                  <a:outerShdw blurRad="38100" dist="38100" dir="2700000" algn="tl">
                    <a:srgbClr val="C0C0C0"/>
                  </a:outerShdw>
                </a:effectLst>
                <a:latin typeface="Arial Unicode MS" pitchFamily="34" charset="-128"/>
              </a:rPr>
              <a:t>.</a:t>
            </a:r>
          </a:p>
          <a:p>
            <a:pPr algn="r"/>
            <a:r>
              <a:rPr lang="ru-RU" sz="1400" i="1" dirty="0">
                <a:solidFill>
                  <a:schemeClr val="tx1"/>
                </a:solidFill>
                <a:effectLst>
                  <a:outerShdw blurRad="38100" dist="38100" dir="2700000" algn="tl">
                    <a:srgbClr val="C0C0C0"/>
                  </a:outerShdw>
                </a:effectLst>
                <a:latin typeface="Arial" pitchFamily="34" charset="0"/>
                <a:cs typeface="Arial" pitchFamily="34" charset="0"/>
              </a:rPr>
              <a:t>(Федеральный закон от 25.12.2008 № 273-ФЗ «О противодействии коррупции»)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323528" y="188640"/>
            <a:ext cx="8568952" cy="640871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4" name="Rectangle 3"/>
          <p:cNvSpPr>
            <a:spLocks noChangeArrowheads="1"/>
          </p:cNvSpPr>
          <p:nvPr/>
        </p:nvSpPr>
        <p:spPr bwMode="auto">
          <a:xfrm>
            <a:off x="611560" y="620688"/>
            <a:ext cx="7848600" cy="2677656"/>
          </a:xfrm>
          <a:prstGeom prst="rect">
            <a:avLst/>
          </a:prstGeom>
          <a:noFill/>
          <a:ln w="9525">
            <a:noFill/>
            <a:miter lim="800000"/>
            <a:headEnd/>
            <a:tailEnd/>
          </a:ln>
          <a:effectLst/>
        </p:spPr>
        <p:txBody>
          <a:bodyPr>
            <a:spAutoFit/>
          </a:bodyPr>
          <a:lstStyle/>
          <a:p>
            <a:pPr algn="just"/>
            <a:r>
              <a:rPr lang="en-US" sz="2400" b="1" i="1" dirty="0" err="1"/>
              <a:t>Коррупция</a:t>
            </a:r>
            <a:r>
              <a:rPr lang="en-US" sz="2400" i="1" dirty="0"/>
              <a:t> - </a:t>
            </a:r>
            <a:r>
              <a:rPr lang="ru-RU" sz="2400" i="1" dirty="0"/>
              <a:t>это деструктивная по отношению к действующим на данной территории общественным нормам и господствующей морали система социальных связей, которые характеризовались использованием должностных полномочий для получения материальной и (или) нематериальной выгоды.</a:t>
            </a:r>
          </a:p>
          <a:p>
            <a:pPr algn="just"/>
            <a:endParaRPr lang="ru-RU" sz="2400" dirty="0"/>
          </a:p>
        </p:txBody>
      </p:sp>
      <p:pic>
        <p:nvPicPr>
          <p:cNvPr id="19458" name="Picture 2" descr="http://www.vgb-1.ru/img/corrupt.jpg"/>
          <p:cNvPicPr>
            <a:picLocks noChangeAspect="1" noChangeArrowheads="1"/>
          </p:cNvPicPr>
          <p:nvPr/>
        </p:nvPicPr>
        <p:blipFill>
          <a:blip r:embed="rId2" cstate="print"/>
          <a:srcRect/>
          <a:stretch>
            <a:fillRect/>
          </a:stretch>
        </p:blipFill>
        <p:spPr bwMode="auto">
          <a:xfrm>
            <a:off x="2339752" y="3284984"/>
            <a:ext cx="5162550" cy="2667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323528" y="188640"/>
            <a:ext cx="8568952" cy="640871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4" name="Прямоугольник 3"/>
          <p:cNvSpPr/>
          <p:nvPr/>
        </p:nvSpPr>
        <p:spPr>
          <a:xfrm>
            <a:off x="467544" y="980728"/>
            <a:ext cx="8064896" cy="2215991"/>
          </a:xfrm>
          <a:prstGeom prst="rect">
            <a:avLst/>
          </a:prstGeom>
        </p:spPr>
        <p:txBody>
          <a:bodyPr wrap="square">
            <a:spAutoFit/>
          </a:bodyPr>
          <a:lstStyle/>
          <a:p>
            <a:pPr algn="just"/>
            <a:r>
              <a:rPr lang="en-US" sz="2400" b="1" i="1" dirty="0" err="1" smtClean="0">
                <a:sym typeface="Arial Bold" charset="0"/>
              </a:rPr>
              <a:t>Коррупция</a:t>
            </a:r>
            <a:r>
              <a:rPr lang="en-US" sz="2400" i="1" dirty="0" smtClean="0">
                <a:sym typeface="Arial Bold" charset="0"/>
              </a:rPr>
              <a:t> - </a:t>
            </a:r>
            <a:r>
              <a:rPr lang="en-US" sz="2400" i="1" dirty="0" err="1" smtClean="0">
                <a:sym typeface="Arial Bold" charset="0"/>
              </a:rPr>
              <a:t>это</a:t>
            </a:r>
            <a:r>
              <a:rPr lang="en-US" sz="2400" i="1" dirty="0" smtClean="0">
                <a:sym typeface="Arial Bold" charset="0"/>
              </a:rPr>
              <a:t> </a:t>
            </a:r>
            <a:r>
              <a:rPr lang="en-US" sz="2400" i="1" dirty="0" err="1" smtClean="0">
                <a:sym typeface="Arial Bold" charset="0"/>
              </a:rPr>
              <a:t>разновидность</a:t>
            </a:r>
            <a:r>
              <a:rPr lang="en-US" sz="2400" i="1" dirty="0" smtClean="0">
                <a:sym typeface="Arial Bold" charset="0"/>
              </a:rPr>
              <a:t> </a:t>
            </a:r>
            <a:r>
              <a:rPr lang="en-US" sz="2400" i="1" dirty="0" err="1" smtClean="0">
                <a:sym typeface="Arial Bold" charset="0"/>
              </a:rPr>
              <a:t>оппортунистического</a:t>
            </a:r>
            <a:r>
              <a:rPr lang="en-US" sz="2400" i="1" dirty="0" smtClean="0">
                <a:sym typeface="Arial Bold" charset="0"/>
              </a:rPr>
              <a:t> </a:t>
            </a:r>
            <a:r>
              <a:rPr lang="en-US" sz="2400" i="1" dirty="0" err="1" smtClean="0">
                <a:sym typeface="Arial Bold" charset="0"/>
              </a:rPr>
              <a:t>поведения</a:t>
            </a:r>
            <a:r>
              <a:rPr lang="en-US" sz="2400" i="1" dirty="0" smtClean="0">
                <a:sym typeface="Arial Bold" charset="0"/>
              </a:rPr>
              <a:t> </a:t>
            </a:r>
            <a:r>
              <a:rPr lang="en-US" sz="2400" i="1" dirty="0" err="1" smtClean="0">
                <a:sym typeface="Arial Bold" charset="0"/>
              </a:rPr>
              <a:t>наделенного</a:t>
            </a:r>
            <a:r>
              <a:rPr lang="en-US" sz="2400" i="1" dirty="0" smtClean="0">
                <a:sym typeface="Arial Bold" charset="0"/>
              </a:rPr>
              <a:t> </a:t>
            </a:r>
            <a:r>
              <a:rPr lang="en-US" sz="2400" i="1" dirty="0" err="1" smtClean="0">
                <a:sym typeface="Arial Bold" charset="0"/>
              </a:rPr>
              <a:t>властью</a:t>
            </a:r>
            <a:r>
              <a:rPr lang="en-US" sz="2400" i="1" dirty="0" smtClean="0">
                <a:sym typeface="Arial Bold" charset="0"/>
              </a:rPr>
              <a:t> </a:t>
            </a:r>
            <a:r>
              <a:rPr lang="en-US" sz="2400" i="1" dirty="0" err="1" smtClean="0">
                <a:sym typeface="Arial Bold" charset="0"/>
              </a:rPr>
              <a:t>лица</a:t>
            </a:r>
            <a:r>
              <a:rPr lang="en-US" sz="2400" i="1" dirty="0" smtClean="0">
                <a:sym typeface="Arial Bold" charset="0"/>
              </a:rPr>
              <a:t>, </a:t>
            </a:r>
            <a:r>
              <a:rPr lang="en-US" sz="2400" i="1" dirty="0" err="1" smtClean="0">
                <a:sym typeface="Arial Bold" charset="0"/>
              </a:rPr>
              <a:t>возникающая</a:t>
            </a:r>
            <a:r>
              <a:rPr lang="en-US" sz="2400" i="1" dirty="0" smtClean="0">
                <a:sym typeface="Arial Bold" charset="0"/>
              </a:rPr>
              <a:t> </a:t>
            </a:r>
            <a:r>
              <a:rPr lang="en-US" sz="2400" i="1" dirty="0" err="1" smtClean="0">
                <a:sym typeface="Arial Bold" charset="0"/>
              </a:rPr>
              <a:t>вследствие</a:t>
            </a:r>
            <a:r>
              <a:rPr lang="en-US" sz="2400" i="1" dirty="0" smtClean="0">
                <a:sym typeface="Arial Bold" charset="0"/>
              </a:rPr>
              <a:t> </a:t>
            </a:r>
            <a:r>
              <a:rPr lang="en-US" sz="2400" i="1" dirty="0" err="1" smtClean="0">
                <a:sym typeface="Arial Bold" charset="0"/>
              </a:rPr>
              <a:t>высокого</a:t>
            </a:r>
            <a:r>
              <a:rPr lang="en-US" sz="2400" i="1" dirty="0" smtClean="0">
                <a:sym typeface="Arial Bold" charset="0"/>
              </a:rPr>
              <a:t> </a:t>
            </a:r>
            <a:r>
              <a:rPr lang="en-US" sz="2400" i="1" dirty="0" err="1" smtClean="0">
                <a:sym typeface="Arial Bold" charset="0"/>
              </a:rPr>
              <a:t>уровня</a:t>
            </a:r>
            <a:r>
              <a:rPr lang="en-US" sz="2400" i="1" dirty="0" smtClean="0">
                <a:sym typeface="Arial Bold" charset="0"/>
              </a:rPr>
              <a:t> </a:t>
            </a:r>
            <a:r>
              <a:rPr lang="en-US" sz="2400" i="1" dirty="0" err="1" smtClean="0">
                <a:sym typeface="Arial Bold" charset="0"/>
              </a:rPr>
              <a:t>асимметрии</a:t>
            </a:r>
            <a:r>
              <a:rPr lang="en-US" sz="2400" i="1" dirty="0" smtClean="0">
                <a:sym typeface="Arial Bold" charset="0"/>
              </a:rPr>
              <a:t> </a:t>
            </a:r>
            <a:r>
              <a:rPr lang="en-US" sz="2400" i="1" dirty="0" err="1" smtClean="0">
                <a:sym typeface="Arial Bold" charset="0"/>
              </a:rPr>
              <a:t>информации</a:t>
            </a:r>
            <a:r>
              <a:rPr lang="en-US" sz="2400" i="1" dirty="0" smtClean="0">
                <a:sym typeface="Arial Bold" charset="0"/>
              </a:rPr>
              <a:t> </a:t>
            </a:r>
            <a:r>
              <a:rPr lang="en-US" sz="2400" i="1" dirty="0" err="1" smtClean="0">
                <a:sym typeface="Arial Bold" charset="0"/>
              </a:rPr>
              <a:t>между</a:t>
            </a:r>
            <a:r>
              <a:rPr lang="en-US" sz="2400" i="1" dirty="0" smtClean="0">
                <a:sym typeface="Arial Bold" charset="0"/>
              </a:rPr>
              <a:t> </a:t>
            </a:r>
            <a:r>
              <a:rPr lang="en-US" sz="2400" i="1" dirty="0" err="1" smtClean="0">
                <a:sym typeface="Arial Bold" charset="0"/>
              </a:rPr>
              <a:t>ним</a:t>
            </a:r>
            <a:r>
              <a:rPr lang="en-US" sz="2400" i="1" dirty="0" smtClean="0">
                <a:sym typeface="Arial Bold" charset="0"/>
              </a:rPr>
              <a:t> и </a:t>
            </a:r>
            <a:r>
              <a:rPr lang="en-US" sz="2400" i="1" dirty="0" err="1" smtClean="0">
                <a:sym typeface="Arial Bold" charset="0"/>
              </a:rPr>
              <a:t>гражданами</a:t>
            </a:r>
            <a:r>
              <a:rPr lang="en-US" sz="2400" i="1" dirty="0" smtClean="0">
                <a:sym typeface="Arial Bold" charset="0"/>
              </a:rPr>
              <a:t> (</a:t>
            </a:r>
            <a:r>
              <a:rPr lang="en-US" sz="2400" i="1" dirty="0" err="1" smtClean="0">
                <a:sym typeface="Arial Bold" charset="0"/>
              </a:rPr>
              <a:t>затрудненного</a:t>
            </a:r>
            <a:r>
              <a:rPr lang="en-US" sz="2400" i="1" dirty="0" smtClean="0">
                <a:sym typeface="Arial Bold" charset="0"/>
              </a:rPr>
              <a:t> </a:t>
            </a:r>
            <a:r>
              <a:rPr lang="en-US" sz="2400" i="1" dirty="0" err="1" smtClean="0">
                <a:sym typeface="Arial Bold" charset="0"/>
              </a:rPr>
              <a:t>контроля</a:t>
            </a:r>
            <a:r>
              <a:rPr lang="en-US" sz="2400" i="1" dirty="0" smtClean="0">
                <a:sym typeface="Arial Bold" charset="0"/>
              </a:rPr>
              <a:t> </a:t>
            </a:r>
            <a:r>
              <a:rPr lang="en-US" sz="2400" i="1" dirty="0" err="1" smtClean="0">
                <a:sym typeface="Arial Bold" charset="0"/>
              </a:rPr>
              <a:t>со</a:t>
            </a:r>
            <a:r>
              <a:rPr lang="en-US" sz="2400" i="1" dirty="0" smtClean="0">
                <a:sym typeface="Arial Bold" charset="0"/>
              </a:rPr>
              <a:t> </a:t>
            </a:r>
            <a:r>
              <a:rPr lang="en-US" sz="2400" i="1" dirty="0" err="1" smtClean="0">
                <a:sym typeface="Arial Bold" charset="0"/>
              </a:rPr>
              <a:t>стороны</a:t>
            </a:r>
            <a:r>
              <a:rPr lang="en-US" sz="2400" i="1" dirty="0" smtClean="0">
                <a:sym typeface="Arial Bold" charset="0"/>
              </a:rPr>
              <a:t> </a:t>
            </a:r>
            <a:r>
              <a:rPr lang="en-US" sz="2400" i="1" dirty="0" err="1" smtClean="0">
                <a:sym typeface="Arial Bold" charset="0"/>
              </a:rPr>
              <a:t>граждан</a:t>
            </a:r>
            <a:r>
              <a:rPr lang="en-US" sz="2400" i="1" dirty="0" smtClean="0">
                <a:sym typeface="Arial Bold" charset="0"/>
              </a:rPr>
              <a:t>).</a:t>
            </a:r>
            <a:endParaRPr lang="ru-RU" sz="2400" i="1" dirty="0" smtClean="0">
              <a:sym typeface="Arial" pitchFamily="34" charset="0"/>
            </a:endParaRPr>
          </a:p>
          <a:p>
            <a:pPr algn="just"/>
            <a:endParaRPr lang="ru-RU" dirty="0" smtClean="0">
              <a:sym typeface="Arial" pitchFamily="34" charset="0"/>
            </a:endParaRPr>
          </a:p>
        </p:txBody>
      </p:sp>
      <p:pic>
        <p:nvPicPr>
          <p:cNvPr id="6" name="Picture 2" descr="http://ojm.tatarstan.ru/rus/file/pub/pub_102211.jpg"/>
          <p:cNvPicPr>
            <a:picLocks noChangeAspect="1" noChangeArrowheads="1"/>
          </p:cNvPicPr>
          <p:nvPr/>
        </p:nvPicPr>
        <p:blipFill>
          <a:blip r:embed="rId2" cstate="print"/>
          <a:stretch>
            <a:fillRect/>
          </a:stretch>
        </p:blipFill>
        <p:spPr bwMode="auto">
          <a:xfrm>
            <a:off x="1691680" y="3284984"/>
            <a:ext cx="5785734" cy="289286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323528" y="188640"/>
            <a:ext cx="8568952" cy="640871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4" name="Прямоугольник 3"/>
          <p:cNvSpPr/>
          <p:nvPr/>
        </p:nvSpPr>
        <p:spPr>
          <a:xfrm>
            <a:off x="539552" y="620688"/>
            <a:ext cx="8064896" cy="1569660"/>
          </a:xfrm>
          <a:prstGeom prst="rect">
            <a:avLst/>
          </a:prstGeom>
        </p:spPr>
        <p:txBody>
          <a:bodyPr wrap="square">
            <a:spAutoFit/>
          </a:bodyPr>
          <a:lstStyle/>
          <a:p>
            <a:pPr algn="just"/>
            <a:r>
              <a:rPr lang="en-US" sz="2400" b="1" i="1" dirty="0" err="1" smtClean="0">
                <a:sym typeface="Arial" pitchFamily="34" charset="0"/>
              </a:rPr>
              <a:t>Коррупция</a:t>
            </a:r>
            <a:r>
              <a:rPr lang="en-US" sz="2400" i="1" dirty="0" smtClean="0">
                <a:sym typeface="Arial" pitchFamily="34" charset="0"/>
              </a:rPr>
              <a:t> – </a:t>
            </a:r>
            <a:r>
              <a:rPr lang="ru-RU" sz="2400" i="1" dirty="0" smtClean="0">
                <a:sym typeface="Arial" pitchFamily="34" charset="0"/>
              </a:rPr>
              <a:t>это </a:t>
            </a:r>
            <a:r>
              <a:rPr lang="ru-RU" sz="2400" i="1" dirty="0" err="1" smtClean="0">
                <a:sym typeface="Arial" pitchFamily="34" charset="0"/>
              </a:rPr>
              <a:t>девиантное</a:t>
            </a:r>
            <a:r>
              <a:rPr lang="ru-RU" sz="2400" i="1" dirty="0" smtClean="0">
                <a:sym typeface="Arial" pitchFamily="34" charset="0"/>
              </a:rPr>
              <a:t>, отклоняющееся от общепринятого, поведение управляющей элиты, проявляющееся в нелегитимном использовании ею социальных благ.</a:t>
            </a:r>
            <a:endParaRPr lang="ru-RU" sz="2400" i="1" dirty="0">
              <a:sym typeface="Arial" pitchFamily="34" charset="0"/>
            </a:endParaRPr>
          </a:p>
        </p:txBody>
      </p:sp>
      <p:pic>
        <p:nvPicPr>
          <p:cNvPr id="17412" name="Picture 4" descr="http://www.un.org/ru/events/anticorruptionday/images/logo2014.jpg"/>
          <p:cNvPicPr>
            <a:picLocks noChangeAspect="1" noChangeArrowheads="1"/>
          </p:cNvPicPr>
          <p:nvPr/>
        </p:nvPicPr>
        <p:blipFill>
          <a:blip r:embed="rId2" cstate="print"/>
          <a:srcRect/>
          <a:stretch>
            <a:fillRect/>
          </a:stretch>
        </p:blipFill>
        <p:spPr bwMode="auto">
          <a:xfrm>
            <a:off x="2771800" y="3212976"/>
            <a:ext cx="3333750" cy="18764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obozrenie-chita.ru/userfiles/corruption(1).jpg"/>
          <p:cNvPicPr>
            <a:picLocks noChangeAspect="1" noChangeArrowheads="1"/>
          </p:cNvPicPr>
          <p:nvPr/>
        </p:nvPicPr>
        <p:blipFill>
          <a:blip r:embed="rId2" cstate="print"/>
          <a:srcRect/>
          <a:stretch>
            <a:fillRect/>
          </a:stretch>
        </p:blipFill>
        <p:spPr bwMode="auto">
          <a:xfrm>
            <a:off x="1115616" y="0"/>
            <a:ext cx="6858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323528" y="188640"/>
            <a:ext cx="8568952" cy="640871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4" name="Rectangle 3"/>
          <p:cNvSpPr txBox="1">
            <a:spLocks noChangeArrowheads="1"/>
          </p:cNvSpPr>
          <p:nvPr/>
        </p:nvSpPr>
        <p:spPr bwMode="auto">
          <a:xfrm>
            <a:off x="468313" y="2133600"/>
            <a:ext cx="8218487" cy="3992563"/>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lIns="91440" tIns="45720" rIns="91440" bIns="45720" rtlCol="0">
            <a:normAutofit/>
          </a:bodyPr>
          <a:lstStyle/>
          <a:p>
            <a:pPr marL="266700" marR="0" lvl="0" indent="-266700" algn="just" defTabSz="914400" rtl="0" eaLnBrk="1" fontAlgn="auto" latinLnBrk="0" hangingPunct="1">
              <a:lnSpc>
                <a:spcPct val="80000"/>
              </a:lnSpc>
              <a:spcBef>
                <a:spcPct val="20000"/>
              </a:spcBef>
              <a:spcAft>
                <a:spcPts val="0"/>
              </a:spcAft>
              <a:buClrTx/>
              <a:buSzTx/>
              <a:buFont typeface="Arial" pitchFamily="34" charset="0"/>
              <a:buNone/>
              <a:tabLst/>
              <a:defRPr/>
            </a:pPr>
            <a:r>
              <a:rPr kumimoji="0" lang="ru-RU" sz="2000" b="0" i="0" u="sng"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Times New Roman" pitchFamily="18" charset="0"/>
              </a:rPr>
              <a:t>Противодействие коррупции </a:t>
            </a:r>
            <a:r>
              <a:rPr kumimoji="0" lang="ru-RU" sz="20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Times New Roman" pitchFamily="18" charset="0"/>
              </a:rPr>
              <a:t>-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a:t>
            </a:r>
          </a:p>
          <a:p>
            <a:pPr marL="266700" marR="0" lvl="0" indent="-266700" algn="just"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Times New Roman" pitchFamily="18" charset="0"/>
              </a:rPr>
              <a:t>а) по предупреждению коррупции, в том числе по выявлению и последующему устранению причин коррупции (профилактика коррупции);</a:t>
            </a:r>
          </a:p>
          <a:p>
            <a:pPr marL="266700" marR="0" lvl="0" indent="-266700" algn="just"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Times New Roman" pitchFamily="18" charset="0"/>
              </a:rPr>
              <a:t>б) по выявлению, предупреждению, пресечению, раскрытию и расследованию коррупционных правонарушений (борьба с коррупцией);</a:t>
            </a:r>
          </a:p>
          <a:p>
            <a:pPr marL="266700" marR="0" lvl="0" indent="-266700" algn="just"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Times New Roman" pitchFamily="18" charset="0"/>
              </a:rPr>
              <a:t>в) по минимизации и (или) ликвидации последствий коррупционных правонарушений.</a:t>
            </a:r>
          </a:p>
          <a:p>
            <a:pPr marL="266700" marR="0" lvl="0" indent="-2667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ru-RU" sz="2000" b="0" i="0" u="none" strike="noStrike" kern="1200" cap="none" spc="0" normalizeH="0" baseline="0" noProof="0" dirty="0" smtClean="0">
              <a:ln>
                <a:noFill/>
              </a:ln>
              <a:solidFill>
                <a:schemeClr val="tx1"/>
              </a:solidFill>
              <a:effectLst/>
              <a:uLnTx/>
              <a:uFillTx/>
              <a:latin typeface="Arial" pitchFamily="34" charset="0"/>
              <a:ea typeface="+mn-ea"/>
              <a:cs typeface="+mn-cs"/>
            </a:endParaRPr>
          </a:p>
        </p:txBody>
      </p:sp>
      <p:sp>
        <p:nvSpPr>
          <p:cNvPr id="5" name="Скругленный прямоугольник 4"/>
          <p:cNvSpPr/>
          <p:nvPr/>
        </p:nvSpPr>
        <p:spPr>
          <a:xfrm>
            <a:off x="683568" y="1124744"/>
            <a:ext cx="7886700" cy="828675"/>
          </a:xfrm>
          <a:prstGeom prst="roundRect">
            <a:avLst>
              <a:gd name="adj" fmla="val 21351"/>
            </a:avLst>
          </a:prstGeom>
          <a:pattFill prst="pct50">
            <a:fgClr>
              <a:schemeClr val="bg1">
                <a:lumMod val="85000"/>
              </a:schemeClr>
            </a:fgClr>
            <a:bgClr>
              <a:schemeClr val="bg1"/>
            </a:bgClr>
          </a:patt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ct val="20000"/>
              </a:spcBef>
              <a:buFont typeface="Arial" pitchFamily="34" charset="0"/>
              <a:buNone/>
              <a:defRPr/>
            </a:pPr>
            <a:endParaRPr lang="ru-RU" sz="800" dirty="0">
              <a:solidFill>
                <a:schemeClr val="tx1"/>
              </a:solidFill>
              <a:effectLst>
                <a:outerShdw blurRad="38100" dist="38100" dir="2700000" algn="tl">
                  <a:srgbClr val="C0C0C0"/>
                </a:outerShdw>
              </a:effectLst>
              <a:latin typeface="Arial" pitchFamily="34" charset="0"/>
              <a:cs typeface="Arial" pitchFamily="34" charset="0"/>
            </a:endParaRPr>
          </a:p>
          <a:p>
            <a:pPr>
              <a:defRPr/>
            </a:pPr>
            <a:r>
              <a:rPr lang="ru-RU" dirty="0">
                <a:solidFill>
                  <a:schemeClr val="tx1"/>
                </a:solidFill>
                <a:effectLst>
                  <a:outerShdw blurRad="38100" dist="38100" dir="2700000" algn="tl">
                    <a:srgbClr val="C0C0C0"/>
                  </a:outerShdw>
                </a:effectLst>
                <a:latin typeface="Arial" pitchFamily="34" charset="0"/>
                <a:cs typeface="Arial" pitchFamily="34" charset="0"/>
              </a:rPr>
              <a:t>Федеральный закон от 25.12.2008 № 273-ФЗ «О противодействии коррупции»</a:t>
            </a:r>
          </a:p>
        </p:txBody>
      </p:sp>
      <p:sp>
        <p:nvSpPr>
          <p:cNvPr id="6" name="Прямоугольник 5"/>
          <p:cNvSpPr/>
          <p:nvPr/>
        </p:nvSpPr>
        <p:spPr>
          <a:xfrm>
            <a:off x="2051720" y="476672"/>
            <a:ext cx="5379358" cy="523220"/>
          </a:xfrm>
          <a:prstGeom prst="rect">
            <a:avLst/>
          </a:prstGeom>
        </p:spPr>
        <p:txBody>
          <a:bodyPr wrap="none">
            <a:spAutoFit/>
          </a:bodyPr>
          <a:lstStyle/>
          <a:p>
            <a:r>
              <a:rPr lang="ru-RU" sz="2800" b="1" dirty="0" smtClean="0">
                <a:latin typeface="Arial Bold" charset="0"/>
                <a:sym typeface="Arial Bold" charset="0"/>
              </a:rPr>
              <a:t>Противодействие коррупции</a:t>
            </a: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323528" y="188640"/>
            <a:ext cx="8568952" cy="640871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4" name="Прямоугольник 3"/>
          <p:cNvSpPr/>
          <p:nvPr/>
        </p:nvSpPr>
        <p:spPr>
          <a:xfrm>
            <a:off x="395536" y="1700808"/>
            <a:ext cx="8496944" cy="2677656"/>
          </a:xfrm>
          <a:prstGeom prst="rect">
            <a:avLst/>
          </a:prstGeom>
        </p:spPr>
        <p:txBody>
          <a:bodyPr wrap="square">
            <a:spAutoFit/>
          </a:bodyPr>
          <a:lstStyle/>
          <a:p>
            <a:pPr algn="ctr">
              <a:buFontTx/>
              <a:buNone/>
            </a:pPr>
            <a:r>
              <a:rPr lang="ru-RU" altLang="ru-RU" sz="2800" dirty="0" smtClean="0"/>
              <a:t>Статья 13 Федерального закона </a:t>
            </a:r>
            <a:br>
              <a:rPr lang="ru-RU" altLang="ru-RU" sz="2800" dirty="0" smtClean="0"/>
            </a:br>
            <a:r>
              <a:rPr lang="ru-RU" altLang="ru-RU" sz="2800" dirty="0" smtClean="0"/>
              <a:t>от 25 декабря 2008 года № 273-ФЗ </a:t>
            </a:r>
            <a:br>
              <a:rPr lang="ru-RU" altLang="ru-RU" sz="2800" dirty="0" smtClean="0"/>
            </a:br>
            <a:r>
              <a:rPr lang="ru-RU" altLang="ru-RU" sz="2800" dirty="0" smtClean="0"/>
              <a:t>"О противодействии коррупции" </a:t>
            </a:r>
          </a:p>
          <a:p>
            <a:pPr algn="ctr">
              <a:buFontTx/>
              <a:buNone/>
            </a:pPr>
            <a:endParaRPr lang="ru-RU" altLang="ru-RU" sz="2800" dirty="0" smtClean="0"/>
          </a:p>
          <a:p>
            <a:pPr algn="ctr">
              <a:buFontTx/>
              <a:buNone/>
            </a:pPr>
            <a:r>
              <a:rPr lang="ru-RU" altLang="ru-RU" sz="2800" dirty="0" smtClean="0"/>
              <a:t>«</a:t>
            </a:r>
            <a:r>
              <a:rPr lang="ru-RU" altLang="ru-RU" sz="2800" b="1" dirty="0" smtClean="0"/>
              <a:t>Организации обязаны разрабатывать и принимать меры по предупреждению коррупции</a:t>
            </a:r>
            <a:r>
              <a:rPr lang="ru-RU" altLang="ru-RU" sz="2800"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323528" y="188640"/>
            <a:ext cx="8568952" cy="640871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4" name="Объект 1"/>
          <p:cNvSpPr>
            <a:spLocks noGrp="1"/>
          </p:cNvSpPr>
          <p:nvPr>
            <p:ph idx="1"/>
          </p:nvPr>
        </p:nvSpPr>
        <p:spPr bwMode="auto">
          <a:xfrm>
            <a:off x="395536" y="1196752"/>
            <a:ext cx="8208913" cy="5183187"/>
          </a:xfrm>
          <a:noFill/>
          <a:ln>
            <a:miter lim="800000"/>
            <a:headEnd/>
            <a:tailEnd/>
          </a:ln>
        </p:spPr>
        <p:txBody>
          <a:bodyPr vert="horz" wrap="square" lIns="91440" tIns="45720" rIns="91440" bIns="45720" numCol="1" anchor="t" anchorCtr="0" compatLnSpc="1">
            <a:prstTxWarp prst="textNoShape">
              <a:avLst/>
            </a:prstTxWarp>
          </a:bodyPr>
          <a:lstStyle/>
          <a:p>
            <a:pPr marL="0" indent="0" algn="just">
              <a:lnSpc>
                <a:spcPts val="2638"/>
              </a:lnSpc>
              <a:spcBef>
                <a:spcPts val="1200"/>
              </a:spcBef>
              <a:buFontTx/>
              <a:buNone/>
            </a:pPr>
            <a:r>
              <a:rPr lang="ru-RU" altLang="ru-RU" sz="2200" dirty="0" smtClean="0"/>
              <a:t>1) определение подразделений или должностных лиц, ответственных за профилактику коррупционных и иных правонарушений;</a:t>
            </a:r>
          </a:p>
          <a:p>
            <a:pPr marL="0" indent="0" algn="just">
              <a:lnSpc>
                <a:spcPts val="2638"/>
              </a:lnSpc>
              <a:spcBef>
                <a:spcPts val="1200"/>
              </a:spcBef>
              <a:buFontTx/>
              <a:buNone/>
            </a:pPr>
            <a:r>
              <a:rPr lang="ru-RU" altLang="ru-RU" sz="2200" dirty="0" smtClean="0"/>
              <a:t>2) сотрудничество организации с правоохранительными органами;</a:t>
            </a:r>
          </a:p>
          <a:p>
            <a:pPr marL="0" indent="0" algn="just">
              <a:lnSpc>
                <a:spcPts val="2638"/>
              </a:lnSpc>
              <a:spcBef>
                <a:spcPts val="1200"/>
              </a:spcBef>
              <a:buFontTx/>
              <a:buNone/>
            </a:pPr>
            <a:r>
              <a:rPr lang="ru-RU" altLang="ru-RU" sz="2200" dirty="0" smtClean="0"/>
              <a:t>3) разработку и внедрение в практику стандартов и процедур, направленных на обеспечение добросовестной работы организации;</a:t>
            </a:r>
          </a:p>
          <a:p>
            <a:pPr marL="0" indent="0" algn="just">
              <a:lnSpc>
                <a:spcPts val="2638"/>
              </a:lnSpc>
              <a:spcBef>
                <a:spcPts val="1200"/>
              </a:spcBef>
              <a:buFontTx/>
              <a:buNone/>
            </a:pPr>
            <a:r>
              <a:rPr lang="ru-RU" altLang="ru-RU" sz="2200" dirty="0" smtClean="0"/>
              <a:t>4) принятие кодекса этики и служебного поведения работников организации;</a:t>
            </a:r>
          </a:p>
          <a:p>
            <a:pPr marL="0" indent="0" algn="just">
              <a:lnSpc>
                <a:spcPts val="2638"/>
              </a:lnSpc>
              <a:spcBef>
                <a:spcPts val="1200"/>
              </a:spcBef>
              <a:buFontTx/>
              <a:buNone/>
            </a:pPr>
            <a:r>
              <a:rPr lang="ru-RU" altLang="ru-RU" sz="2200" dirty="0" smtClean="0"/>
              <a:t>5) предотвращение и урегулирование конфликта интересов;</a:t>
            </a:r>
          </a:p>
          <a:p>
            <a:pPr marL="0" indent="0" algn="just">
              <a:lnSpc>
                <a:spcPts val="2638"/>
              </a:lnSpc>
              <a:spcBef>
                <a:spcPts val="1200"/>
              </a:spcBef>
              <a:buFontTx/>
              <a:buNone/>
            </a:pPr>
            <a:r>
              <a:rPr lang="ru-RU" altLang="ru-RU" sz="2200" dirty="0" smtClean="0"/>
              <a:t>6) недопущение составления неофициальной отчетности и использования поддельных документов.</a:t>
            </a:r>
          </a:p>
          <a:p>
            <a:pPr marL="0" indent="0">
              <a:spcBef>
                <a:spcPts val="600"/>
              </a:spcBef>
              <a:buFontTx/>
              <a:buNone/>
            </a:pPr>
            <a:endParaRPr lang="ru-RU" altLang="ru-RU" sz="2400" dirty="0" smtClean="0"/>
          </a:p>
        </p:txBody>
      </p:sp>
      <p:sp>
        <p:nvSpPr>
          <p:cNvPr id="5" name="Заголовок 2"/>
          <p:cNvSpPr>
            <a:spLocks noGrp="1"/>
          </p:cNvSpPr>
          <p:nvPr>
            <p:ph type="title"/>
          </p:nvPr>
        </p:nvSpPr>
        <p:spPr bwMode="auto">
          <a:xfrm>
            <a:off x="899592" y="188640"/>
            <a:ext cx="7345362" cy="936625"/>
          </a:xfrm>
          <a:noFill/>
          <a:ln>
            <a:miter lim="800000"/>
            <a:headEnd/>
            <a:tailEnd/>
          </a:ln>
        </p:spPr>
        <p:txBody>
          <a:bodyPr vert="horz" wrap="square" lIns="91440" tIns="45720" rIns="91440" bIns="45720" numCol="1" anchorCtr="0" compatLnSpc="1">
            <a:prstTxWarp prst="textNoShape">
              <a:avLst/>
            </a:prstTxWarp>
          </a:bodyPr>
          <a:lstStyle/>
          <a:p>
            <a:pPr algn="ctr"/>
            <a:r>
              <a:rPr altLang="ru-RU" sz="2800" b="1" dirty="0" err="1" smtClean="0"/>
              <a:t>Меры</a:t>
            </a:r>
            <a:r>
              <a:rPr altLang="ru-RU" sz="2800" b="1" dirty="0" smtClean="0"/>
              <a:t> </a:t>
            </a:r>
            <a:r>
              <a:rPr altLang="ru-RU" sz="2800" b="1" dirty="0" err="1" smtClean="0"/>
              <a:t>по</a:t>
            </a:r>
            <a:r>
              <a:rPr altLang="ru-RU" sz="2800" b="1" dirty="0" smtClean="0"/>
              <a:t> </a:t>
            </a:r>
            <a:r>
              <a:rPr altLang="ru-RU" sz="2800" b="1" dirty="0" err="1" smtClean="0"/>
              <a:t>предупреждению</a:t>
            </a:r>
            <a:r>
              <a:rPr altLang="ru-RU" sz="2800" b="1" dirty="0" smtClean="0"/>
              <a:t> </a:t>
            </a:r>
            <a:r>
              <a:rPr altLang="ru-RU" sz="2800" b="1" dirty="0" err="1" smtClean="0"/>
              <a:t>коррупции</a:t>
            </a:r>
            <a:endParaRPr altLang="ru-RU" sz="2800" b="1" dirty="0"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TotalTime>
  <Words>588</Words>
  <Application>Microsoft Office PowerPoint</Application>
  <PresentationFormat>Экран (4:3)</PresentationFormat>
  <Paragraphs>41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Противодействие коррупции</vt:lpstr>
      <vt:lpstr>Понятие коррупции</vt:lpstr>
      <vt:lpstr>Слайд 3</vt:lpstr>
      <vt:lpstr>Слайд 4</vt:lpstr>
      <vt:lpstr>Слайд 5</vt:lpstr>
      <vt:lpstr>Слайд 6</vt:lpstr>
      <vt:lpstr>Слайд 7</vt:lpstr>
      <vt:lpstr>Слайд 8</vt:lpstr>
      <vt:lpstr>Меры по предупреждению коррупции</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Противодействие коррупции</dc:title>
  <dc:creator>admin</dc:creator>
  <cp:lastModifiedBy>d.hohlova</cp:lastModifiedBy>
  <cp:revision>37</cp:revision>
  <dcterms:created xsi:type="dcterms:W3CDTF">2016-08-08T12:55:05Z</dcterms:created>
  <dcterms:modified xsi:type="dcterms:W3CDTF">2016-08-25T10:35:08Z</dcterms:modified>
</cp:coreProperties>
</file>